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71" r:id="rId2"/>
  </p:sldMasterIdLst>
  <p:notesMasterIdLst>
    <p:notesMasterId r:id="rId52"/>
  </p:notesMasterIdLst>
  <p:sldIdLst>
    <p:sldId id="314" r:id="rId3"/>
    <p:sldId id="256" r:id="rId4"/>
    <p:sldId id="295" r:id="rId5"/>
    <p:sldId id="281" r:id="rId6"/>
    <p:sldId id="296" r:id="rId7"/>
    <p:sldId id="275" r:id="rId8"/>
    <p:sldId id="310" r:id="rId9"/>
    <p:sldId id="288" r:id="rId10"/>
    <p:sldId id="297" r:id="rId11"/>
    <p:sldId id="306" r:id="rId12"/>
    <p:sldId id="315" r:id="rId13"/>
    <p:sldId id="309" r:id="rId14"/>
    <p:sldId id="307" r:id="rId15"/>
    <p:sldId id="316" r:id="rId16"/>
    <p:sldId id="311" r:id="rId17"/>
    <p:sldId id="317" r:id="rId18"/>
    <p:sldId id="308" r:id="rId19"/>
    <p:sldId id="312" r:id="rId20"/>
    <p:sldId id="318" r:id="rId21"/>
    <p:sldId id="313" r:id="rId22"/>
    <p:sldId id="299" r:id="rId23"/>
    <p:sldId id="319" r:id="rId24"/>
    <p:sldId id="320" r:id="rId25"/>
    <p:sldId id="322" r:id="rId26"/>
    <p:sldId id="321" r:id="rId27"/>
    <p:sldId id="326" r:id="rId28"/>
    <p:sldId id="323" r:id="rId29"/>
    <p:sldId id="324" r:id="rId30"/>
    <p:sldId id="325" r:id="rId31"/>
    <p:sldId id="328" r:id="rId32"/>
    <p:sldId id="327" r:id="rId33"/>
    <p:sldId id="329" r:id="rId34"/>
    <p:sldId id="330" r:id="rId35"/>
    <p:sldId id="331" r:id="rId36"/>
    <p:sldId id="332" r:id="rId37"/>
    <p:sldId id="337" r:id="rId38"/>
    <p:sldId id="336" r:id="rId39"/>
    <p:sldId id="333" r:id="rId40"/>
    <p:sldId id="338" r:id="rId41"/>
    <p:sldId id="335" r:id="rId42"/>
    <p:sldId id="339" r:id="rId43"/>
    <p:sldId id="340" r:id="rId44"/>
    <p:sldId id="344" r:id="rId45"/>
    <p:sldId id="343" r:id="rId46"/>
    <p:sldId id="341" r:id="rId47"/>
    <p:sldId id="342" r:id="rId48"/>
    <p:sldId id="345" r:id="rId49"/>
    <p:sldId id="346" r:id="rId50"/>
    <p:sldId id="304" r:id="rId51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7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94A"/>
    <a:srgbClr val="C94251"/>
    <a:srgbClr val="C94A33"/>
    <a:srgbClr val="212121"/>
    <a:srgbClr val="FFFFFF"/>
    <a:srgbClr val="E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 autoAdjust="0"/>
    <p:restoredTop sz="99500" autoAdjust="0"/>
  </p:normalViewPr>
  <p:slideViewPr>
    <p:cSldViewPr>
      <p:cViewPr varScale="1">
        <p:scale>
          <a:sx n="95" d="100"/>
          <a:sy n="95" d="100"/>
        </p:scale>
        <p:origin x="702" y="90"/>
      </p:cViewPr>
      <p:guideLst>
        <p:guide orient="horz" pos="667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‹#›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2018/12/16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第五级</a:t>
            </a: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77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58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83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7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76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8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4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89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18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7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29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05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7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14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0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12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3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72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62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0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84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03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20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17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094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0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0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12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39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92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07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45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42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7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56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43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60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44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61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45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42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46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87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248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48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3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7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8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27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9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13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2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11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2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7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7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7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3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0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7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5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8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8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4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8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6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8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01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>
                <a:sym typeface="Calibri" pitchFamily="34" charset="0"/>
              </a:rPr>
              <a:t>单击此处编辑母版文本样式</a:t>
            </a:r>
            <a:endParaRPr lang="en-US" altLang="zh-CN">
              <a:sym typeface="Calibri" pitchFamily="34" charset="0"/>
            </a:endParaRPr>
          </a:p>
          <a:p>
            <a:pPr lvl="1"/>
            <a:r>
              <a:rPr lang="zh-CN" altLang="en-US">
                <a:sym typeface="Calibri" pitchFamily="34" charset="0"/>
              </a:rPr>
              <a:t>第二级</a:t>
            </a:r>
            <a:endParaRPr lang="en-US" altLang="zh-CN">
              <a:sym typeface="Calibri" pitchFamily="34" charset="0"/>
            </a:endParaRPr>
          </a:p>
          <a:p>
            <a:pPr lvl="2"/>
            <a:r>
              <a:rPr lang="zh-CN" altLang="en-US">
                <a:sym typeface="Calibri" pitchFamily="34" charset="0"/>
              </a:rPr>
              <a:t>第三级</a:t>
            </a:r>
            <a:endParaRPr lang="en-US" altLang="zh-CN">
              <a:sym typeface="Calibri" pitchFamily="34" charset="0"/>
            </a:endParaRPr>
          </a:p>
          <a:p>
            <a:pPr lvl="3"/>
            <a:r>
              <a:rPr lang="zh-CN" altLang="en-US">
                <a:sym typeface="Calibri" pitchFamily="34" charset="0"/>
              </a:rPr>
              <a:t>第四级</a:t>
            </a:r>
            <a:endParaRPr lang="en-US" altLang="zh-CN">
              <a:sym typeface="Calibri" pitchFamily="34" charset="0"/>
            </a:endParaRPr>
          </a:p>
          <a:p>
            <a:pPr lvl="4"/>
            <a:r>
              <a:rPr lang="zh-CN" altLang="en-US">
                <a:sym typeface="Calibri" pitchFamily="34" charset="0"/>
              </a:rPr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294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03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3710225" y="1923678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柠檬记账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635896" y="278527"/>
            <a:ext cx="1500732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</a:rPr>
              <a:t>code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</a:rPr>
              <a:t>值</a:t>
            </a: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id="{A33306CB-A7F0-499A-8CBA-461E9E299ECA}"/>
              </a:ext>
            </a:extLst>
          </p:cNvPr>
          <p:cNvSpPr>
            <a:spLocks/>
          </p:cNvSpPr>
          <p:nvPr/>
        </p:nvSpPr>
        <p:spPr>
          <a:xfrm>
            <a:off x="484271" y="112694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c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ode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值需要固定，方便前端调试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E24595-A22B-4E5A-ACF3-72B36ECA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923678"/>
            <a:ext cx="293372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用户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用户逻辑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582CB1-A029-48B5-A188-FD2F764F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36190"/>
            <a:ext cx="5180952" cy="1847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9F6F75-C87C-4102-BEEB-0D31B899E140}"/>
              </a:ext>
            </a:extLst>
          </p:cNvPr>
          <p:cNvSpPr/>
          <p:nvPr/>
        </p:nvSpPr>
        <p:spPr>
          <a:xfrm>
            <a:off x="1475656" y="4083918"/>
            <a:ext cx="4185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注：这里没有完整的实现用户的逻辑，只是简单创建了用户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81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用户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用户建表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9F6F75-C87C-4102-BEEB-0D31B899E140}"/>
              </a:ext>
            </a:extLst>
          </p:cNvPr>
          <p:cNvSpPr/>
          <p:nvPr/>
        </p:nvSpPr>
        <p:spPr>
          <a:xfrm>
            <a:off x="1475656" y="4374556"/>
            <a:ext cx="4185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注：这里没有完整的实现用户的逻辑，只是简单创建了用户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ED604A-B06B-47F1-8DBA-EA4B2E61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668006"/>
            <a:ext cx="3390476" cy="580952"/>
          </a:xfrm>
          <a:prstGeom prst="rect">
            <a:avLst/>
          </a:prstGeom>
        </p:spPr>
      </p:pic>
      <p:sp>
        <p:nvSpPr>
          <p:cNvPr id="8" name="矩形">
            <a:extLst>
              <a:ext uri="{FF2B5EF4-FFF2-40B4-BE49-F238E27FC236}">
                <a16:creationId xmlns:a16="http://schemas.microsoft.com/office/drawing/2014/main" id="{6875CCAF-2319-4A78-AD03-1AD4259C76C7}"/>
              </a:ext>
            </a:extLst>
          </p:cNvPr>
          <p:cNvSpPr>
            <a:spLocks/>
          </p:cNvSpPr>
          <p:nvPr/>
        </p:nvSpPr>
        <p:spPr>
          <a:xfrm>
            <a:off x="578721" y="310774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用户相关</a:t>
            </a: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语句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52F317-24A1-405B-8465-1BEEDBD2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528046"/>
            <a:ext cx="341904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419872" y="360410"/>
            <a:ext cx="2031325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分类图标接口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分类图标逻辑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73B59-96B5-4494-88D4-37E85CBD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995686"/>
            <a:ext cx="3139870" cy="13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1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419872" y="360410"/>
            <a:ext cx="2031325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分类图标接口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分类图标建表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19CED98A-8B1F-4E36-9220-CFAB19D338AA}"/>
              </a:ext>
            </a:extLst>
          </p:cNvPr>
          <p:cNvSpPr>
            <a:spLocks/>
          </p:cNvSpPr>
          <p:nvPr/>
        </p:nvSpPr>
        <p:spPr>
          <a:xfrm>
            <a:off x="578720" y="317825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分类图标</a:t>
            </a: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语句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FA6D41-85B7-4A38-9F94-03C17E27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06" y="3744124"/>
            <a:ext cx="1844595" cy="6795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71004C-8D50-4548-A7FC-BAC96B53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06" y="1499745"/>
            <a:ext cx="347619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分类接口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分类逻辑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2A352-D8E4-47D6-A76F-B144BFE2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09" y="1697199"/>
            <a:ext cx="6752381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分类接口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分类建表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B585C-2504-48B4-A49E-AE05678A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50686"/>
            <a:ext cx="3791483" cy="28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2987824" y="358268"/>
            <a:ext cx="3403496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分类使用相关的</a:t>
            </a:r>
            <a:r>
              <a:rPr lang="en-US" altLang="zh-CN" sz="2400" b="1" u="none" strike="noStrike" kern="0" cap="none" spc="0" baseline="0" dirty="0" err="1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语句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20329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分类相关的</a:t>
            </a: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语句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56CCCC-B930-45DA-BF6C-80FCFEA9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986767"/>
            <a:ext cx="6115714" cy="20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账单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账单逻辑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D6821A-69A7-4AFF-94BF-60678930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52" y="1563638"/>
            <a:ext cx="5631568" cy="34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账单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账单建表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07886-F8C3-44C2-8C88-5A8F9ABE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95686"/>
            <a:ext cx="3666667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/>
          <p:cNvSpPr>
            <a:spLocks/>
          </p:cNvSpPr>
          <p:nvPr/>
        </p:nvSpPr>
        <p:spPr>
          <a:xfrm>
            <a:off x="543223" y="1292810"/>
            <a:ext cx="8565279" cy="707886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记录吃喝玩乐具体场景的记账软件。一款记录社交场景中收支的社交化记账软件。让记账像呼吸一样自然。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05" y="418146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柠檬记账简介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pic>
        <p:nvPicPr>
          <p:cNvPr id="1026" name="Picture 2" descr="https://www.hishop.com.cn/uploads/allimg/180716/21708-1PG6102123L9.png">
            <a:extLst>
              <a:ext uri="{FF2B5EF4-FFF2-40B4-BE49-F238E27FC236}">
                <a16:creationId xmlns:a16="http://schemas.microsoft.com/office/drawing/2014/main" id="{C9D73F66-7CCC-42C5-B104-6CA90DD9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05" y="23213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42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账单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78721" y="10595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账单相关的</a:t>
            </a: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语句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A789A-4B86-45BC-A094-F0200221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03636"/>
            <a:ext cx="6837189" cy="31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635896" y="278527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</a:rPr>
              <a:t>接口文档</a:t>
            </a: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id="{A33306CB-A7F0-499A-8CBA-461E9E299ECA}"/>
              </a:ext>
            </a:extLst>
          </p:cNvPr>
          <p:cNvSpPr>
            <a:spLocks/>
          </p:cNvSpPr>
          <p:nvPr/>
        </p:nvSpPr>
        <p:spPr>
          <a:xfrm>
            <a:off x="415694" y="9268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详情见柠檬记账接口文档</a:t>
            </a:r>
            <a:endParaRPr lang="zh-CN" altLang="en-US" sz="1400" u="none" strike="noStrike" kern="1200" cap="none" spc="0" baseline="0" dirty="0">
              <a:solidFill>
                <a:srgbClr val="C9425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034A48-271D-4366-B975-7B19BAED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39" y="2067694"/>
            <a:ext cx="2880320" cy="29654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FD9307-4393-4A8E-8B61-3933114A0762}"/>
              </a:ext>
            </a:extLst>
          </p:cNvPr>
          <p:cNvSpPr txBox="1"/>
          <p:nvPr/>
        </p:nvSpPr>
        <p:spPr>
          <a:xfrm>
            <a:off x="1561852" y="1547238"/>
            <a:ext cx="24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94251"/>
                </a:solidFill>
              </a:rPr>
              <a:t>post---</a:t>
            </a:r>
            <a:r>
              <a:rPr lang="zh-CN" altLang="en-US" dirty="0">
                <a:solidFill>
                  <a:srgbClr val="C94251"/>
                </a:solidFill>
              </a:rPr>
              <a:t>向后台提交数据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D0D16-A153-4EB4-AB3E-8059C349262D}"/>
              </a:ext>
            </a:extLst>
          </p:cNvPr>
          <p:cNvSpPr txBox="1"/>
          <p:nvPr/>
        </p:nvSpPr>
        <p:spPr>
          <a:xfrm>
            <a:off x="5076056" y="1536981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94251"/>
                </a:solidFill>
              </a:rPr>
              <a:t>get---</a:t>
            </a:r>
            <a:r>
              <a:rPr lang="zh-CN" altLang="en-US" dirty="0">
                <a:solidFill>
                  <a:srgbClr val="C94251"/>
                </a:solidFill>
              </a:rPr>
              <a:t>从后台获取数据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3E9FA9-785D-4861-8775-EEFB5CC3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043400"/>
            <a:ext cx="3312365" cy="29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2699792" y="2139702"/>
            <a:ext cx="3430746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柠檬记账</a:t>
            </a:r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-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前端开发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06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2915816" y="418146"/>
            <a:ext cx="3262432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搭建前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端项目结构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A28B56-A921-4A41-AF30-3697B07F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491630"/>
            <a:ext cx="3118416" cy="3394448"/>
          </a:xfrm>
          <a:prstGeom prst="rect">
            <a:avLst/>
          </a:prstGeom>
        </p:spPr>
      </p:pic>
      <p:sp>
        <p:nvSpPr>
          <p:cNvPr id="8" name="矩形">
            <a:extLst>
              <a:ext uri="{FF2B5EF4-FFF2-40B4-BE49-F238E27FC236}">
                <a16:creationId xmlns:a16="http://schemas.microsoft.com/office/drawing/2014/main" id="{754589A3-DBEB-40F7-B4D2-B1D2306CCF8E}"/>
              </a:ext>
            </a:extLst>
          </p:cNvPr>
          <p:cNvSpPr>
            <a:spLocks/>
          </p:cNvSpPr>
          <p:nvPr/>
        </p:nvSpPr>
        <p:spPr>
          <a:xfrm>
            <a:off x="107504" y="9908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目录清晰，方便开发和日后的维护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517865" y="386475"/>
            <a:ext cx="210826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排前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端页面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754589A3-DBEB-40F7-B4D2-B1D2306CCF8E}"/>
              </a:ext>
            </a:extLst>
          </p:cNvPr>
          <p:cNvSpPr>
            <a:spLocks/>
          </p:cNvSpPr>
          <p:nvPr/>
        </p:nvSpPr>
        <p:spPr>
          <a:xfrm>
            <a:off x="289359" y="127560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根据设计图，结合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框架排前端页面，实现相关的效果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6C022-7998-4BD3-A9CB-19C59D878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30008"/>
            <a:ext cx="1583787" cy="25615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6F05CA-9BEB-4725-8726-DC2EAE884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13" y="1930008"/>
            <a:ext cx="1608183" cy="25859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2F1B2-0A43-47EE-946B-CBE06336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48" y="1930008"/>
            <a:ext cx="1440851" cy="25615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CA4A2E-564B-4131-83F1-C95396A694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266" y="1930008"/>
            <a:ext cx="149173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/>
          <p:cNvSpPr>
            <a:spLocks/>
          </p:cNvSpPr>
          <p:nvPr/>
        </p:nvSpPr>
        <p:spPr>
          <a:xfrm>
            <a:off x="541520" y="231565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添加账单界面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635896" y="414330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页面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18C761FC-D251-4086-929D-B8B4B53BAA30}"/>
              </a:ext>
            </a:extLst>
          </p:cNvPr>
          <p:cNvSpPr>
            <a:spLocks/>
          </p:cNvSpPr>
          <p:nvPr/>
        </p:nvSpPr>
        <p:spPr>
          <a:xfrm>
            <a:off x="543222" y="316758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新建收支分类界面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541520" y="14712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18213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635896" y="414330"/>
            <a:ext cx="172354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541520" y="14712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侧滑菜单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BD3B01E-208A-405B-8094-E75E2C758DD2}"/>
              </a:ext>
            </a:extLst>
          </p:cNvPr>
          <p:cNvSpPr>
            <a:spLocks/>
          </p:cNvSpPr>
          <p:nvPr/>
        </p:nvSpPr>
        <p:spPr>
          <a:xfrm>
            <a:off x="541519" y="217419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年月和日期选择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455E99CA-3C02-43F4-A7EF-45899945D411}"/>
              </a:ext>
            </a:extLst>
          </p:cNvPr>
          <p:cNvSpPr>
            <a:spLocks/>
          </p:cNvSpPr>
          <p:nvPr/>
        </p:nvSpPr>
        <p:spPr>
          <a:xfrm>
            <a:off x="591669" y="287204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echart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图表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2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E92875-3893-4549-ACEA-0CFE0C71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563" y="1619946"/>
            <a:ext cx="4351593" cy="3331518"/>
          </a:xfrm>
          <a:prstGeom prst="rect">
            <a:avLst/>
          </a:prstGeom>
        </p:spPr>
      </p:pic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78721" y="102932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排版分析页面结构，从大框到细节</a:t>
            </a:r>
          </a:p>
        </p:txBody>
      </p:sp>
    </p:spTree>
    <p:extLst>
      <p:ext uri="{BB962C8B-B14F-4D97-AF65-F5344CB8AC3E}">
        <p14:creationId xmlns:p14="http://schemas.microsoft.com/office/powerpoint/2010/main" val="31775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78721" y="102932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侧滑菜单</a:t>
            </a:r>
            <a:r>
              <a:rPr lang="zh-CN" altLang="en-US" sz="16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（参考</a:t>
            </a:r>
            <a:r>
              <a:rPr lang="en-US" altLang="zh-CN" sz="1600" u="none" strike="noStrike" kern="1200" cap="none" spc="0" baseline="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官网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offcanvasapi</a:t>
            </a:r>
            <a:r>
              <a:rPr lang="zh-CN" altLang="en-US" sz="16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CEC798-8786-4C86-832D-81B97843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16184"/>
            <a:ext cx="3744416" cy="30145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1810CA-AC97-4860-8E0E-285A36BFF39C}"/>
              </a:ext>
            </a:extLst>
          </p:cNvPr>
          <p:cNvSpPr/>
          <p:nvPr/>
        </p:nvSpPr>
        <p:spPr>
          <a:xfrm>
            <a:off x="2387090" y="1488144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Html</a:t>
            </a:r>
            <a:r>
              <a:rPr lang="zh-CN" altLang="en-US" sz="1400" dirty="0"/>
              <a:t>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78CE1C-EE85-445A-915D-597E7A753C06}"/>
              </a:ext>
            </a:extLst>
          </p:cNvPr>
          <p:cNvSpPr/>
          <p:nvPr/>
        </p:nvSpPr>
        <p:spPr>
          <a:xfrm>
            <a:off x="6372200" y="1488144"/>
            <a:ext cx="1747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打开</a:t>
            </a:r>
            <a:r>
              <a:rPr lang="en-US" altLang="zh-CN" sz="1400" dirty="0"/>
              <a:t>/</a:t>
            </a:r>
            <a:r>
              <a:rPr lang="zh-CN" altLang="en-US" sz="1400" dirty="0"/>
              <a:t>关闭侧边菜单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8D3D08-ABAD-4BA8-BA26-9FA5D3F6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916184"/>
            <a:ext cx="3409524" cy="4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104728-EF63-4C51-9DEC-556D22CF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2612456"/>
            <a:ext cx="3409524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89456" y="12909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年月和日期选择</a:t>
            </a:r>
            <a:r>
              <a:rPr lang="zh-CN" altLang="en-US" sz="16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（参考</a:t>
            </a:r>
            <a:r>
              <a:rPr lang="en-US" altLang="zh-CN" sz="1600" u="none" strike="noStrike" kern="1200" cap="none" spc="0" baseline="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官网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picker 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zh-CN" altLang="en-US" sz="16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5E186C-9EE1-41E2-8E4E-E214F2AAD617}"/>
              </a:ext>
            </a:extLst>
          </p:cNvPr>
          <p:cNvSpPr txBox="1"/>
          <p:nvPr/>
        </p:nvSpPr>
        <p:spPr>
          <a:xfrm>
            <a:off x="1763688" y="2173357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1.popPicker</a:t>
            </a:r>
            <a:r>
              <a:rPr lang="zh-CN" altLang="en-US" dirty="0"/>
              <a:t>组件适用于弹出单级和多级选择器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2.dtpicker</a:t>
            </a:r>
            <a:r>
              <a:rPr lang="zh-CN" altLang="en-US" dirty="0"/>
              <a:t>组件适用于弹出日期选择器</a:t>
            </a:r>
            <a:endParaRPr lang="en-US" altLang="zh-CN" dirty="0"/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注</a:t>
            </a:r>
            <a:r>
              <a:rPr lang="en-US" altLang="zh-CN" sz="1600" dirty="0">
                <a:solidFill>
                  <a:srgbClr val="C00000"/>
                </a:solidFill>
              </a:rPr>
              <a:t>:</a:t>
            </a:r>
            <a:r>
              <a:rPr lang="en-US" altLang="zh-CN" sz="1600" dirty="0" err="1">
                <a:solidFill>
                  <a:srgbClr val="C00000"/>
                </a:solidFill>
              </a:rPr>
              <a:t>popPicker</a:t>
            </a:r>
            <a:r>
              <a:rPr lang="zh-CN" altLang="en-US" sz="1600" dirty="0">
                <a:solidFill>
                  <a:srgbClr val="C00000"/>
                </a:solidFill>
              </a:rPr>
              <a:t>和</a:t>
            </a:r>
            <a:r>
              <a:rPr lang="en-US" altLang="zh-CN" sz="1600" dirty="0" err="1">
                <a:solidFill>
                  <a:srgbClr val="C00000"/>
                </a:solidFill>
              </a:rPr>
              <a:t>dtpicker</a:t>
            </a:r>
            <a:r>
              <a:rPr lang="zh-CN" altLang="en-US" sz="1600" dirty="0">
                <a:solidFill>
                  <a:srgbClr val="C00000"/>
                </a:solidFill>
              </a:rPr>
              <a:t>是</a:t>
            </a:r>
            <a:r>
              <a:rPr lang="en-US" altLang="zh-CN" sz="1600" dirty="0">
                <a:solidFill>
                  <a:srgbClr val="C00000"/>
                </a:solidFill>
              </a:rPr>
              <a:t>picker</a:t>
            </a:r>
            <a:r>
              <a:rPr lang="zh-CN" altLang="en-US" sz="1600" dirty="0">
                <a:solidFill>
                  <a:srgbClr val="C00000"/>
                </a:solidFill>
              </a:rPr>
              <a:t>的具体实现</a:t>
            </a:r>
            <a:endParaRPr lang="en-US" altLang="zh-CN" sz="1600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419872" y="411510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项目逻辑梳理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7FA49585-C39A-4991-AC9D-3DCB9A687A39}"/>
              </a:ext>
            </a:extLst>
          </p:cNvPr>
          <p:cNvSpPr>
            <a:spLocks/>
          </p:cNvSpPr>
          <p:nvPr/>
        </p:nvSpPr>
        <p:spPr>
          <a:xfrm>
            <a:off x="556924" y="131100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由于图片太大，详情见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原图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0A63F-060E-42A4-BF89-20F760DDB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07" y="1779662"/>
            <a:ext cx="2429320" cy="30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78690" y="1203598"/>
            <a:ext cx="8565279" cy="64633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popPicker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适用于弹出单级和多级选择器</a:t>
            </a:r>
            <a:r>
              <a:rPr lang="en-US" altLang="zh-CN" sz="1400" dirty="0"/>
              <a:t>(</a:t>
            </a:r>
            <a:r>
              <a:rPr lang="zh-CN" altLang="en-US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参考</a:t>
            </a:r>
            <a:r>
              <a:rPr lang="en-US" altLang="zh-CN" sz="14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zh-CN" altLang="en-US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官网</a:t>
            </a:r>
            <a:r>
              <a:rPr lang="en-US" altLang="zh-CN" sz="14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popPicker</a:t>
            </a:r>
            <a:r>
              <a:rPr lang="en-US" altLang="zh-CN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4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en-US" altLang="zh-CN" sz="1400" dirty="0"/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zh-CN" altLang="en-US" sz="16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5E186C-9EE1-41E2-8E4E-E214F2AAD617}"/>
              </a:ext>
            </a:extLst>
          </p:cNvPr>
          <p:cNvSpPr txBox="1"/>
          <p:nvPr/>
        </p:nvSpPr>
        <p:spPr>
          <a:xfrm>
            <a:off x="1619672" y="1526763"/>
            <a:ext cx="633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C00000"/>
                </a:solidFill>
              </a:rPr>
              <a:t>注</a:t>
            </a:r>
            <a:r>
              <a:rPr lang="zh-CN" altLang="en-US" sz="1600" dirty="0"/>
              <a:t>：</a:t>
            </a:r>
            <a:r>
              <a:rPr lang="en-US" altLang="zh-CN" sz="1600" dirty="0" err="1"/>
              <a:t>popPicker</a:t>
            </a:r>
            <a:r>
              <a:rPr lang="zh-CN" altLang="en-US" sz="1600" dirty="0"/>
              <a:t>组件依赖</a:t>
            </a:r>
            <a:r>
              <a:rPr lang="en-US" altLang="zh-CN" sz="1600" dirty="0">
                <a:solidFill>
                  <a:srgbClr val="C00000"/>
                </a:solidFill>
              </a:rPr>
              <a:t>mui.picker.js/.</a:t>
            </a:r>
            <a:r>
              <a:rPr lang="en-US" altLang="zh-CN" sz="1600" dirty="0" err="1">
                <a:solidFill>
                  <a:srgbClr val="C00000"/>
                </a:solidFill>
              </a:rPr>
              <a:t>css</a:t>
            </a:r>
            <a:r>
              <a:rPr lang="zh-CN" altLang="en-US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mui.poppicker.js/.</a:t>
            </a:r>
            <a:r>
              <a:rPr lang="en-US" altLang="zh-CN" sz="1600" dirty="0" err="1">
                <a:solidFill>
                  <a:srgbClr val="C00000"/>
                </a:solidFill>
              </a:rPr>
              <a:t>css</a:t>
            </a:r>
            <a:r>
              <a:rPr lang="en-US" altLang="zh-CN" sz="1600" dirty="0">
                <a:solidFill>
                  <a:srgbClr val="C00000"/>
                </a:solidFill>
              </a:rPr>
              <a:t>,</a:t>
            </a:r>
            <a:r>
              <a:rPr lang="zh-CN" altLang="en-US" sz="1600" dirty="0"/>
              <a:t>请务必在</a:t>
            </a:r>
            <a:r>
              <a:rPr lang="en-US" altLang="zh-CN" sz="1600" dirty="0"/>
              <a:t>mui.js/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后引用</a:t>
            </a:r>
            <a:endParaRPr lang="en-US" altLang="zh-CN" sz="160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65B4F2B3-9014-4287-AC16-180D6320A11D}"/>
              </a:ext>
            </a:extLst>
          </p:cNvPr>
          <p:cNvSpPr>
            <a:spLocks/>
          </p:cNvSpPr>
          <p:nvPr/>
        </p:nvSpPr>
        <p:spPr>
          <a:xfrm>
            <a:off x="578721" y="24425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popPicker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endParaRPr lang="zh-CN" altLang="en-US" sz="20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1338F9-86B9-4D71-8E10-14AF83323EBA}"/>
              </a:ext>
            </a:extLst>
          </p:cNvPr>
          <p:cNvSpPr txBox="1"/>
          <p:nvPr/>
        </p:nvSpPr>
        <p:spPr>
          <a:xfrm>
            <a:off x="2123728" y="2966208"/>
            <a:ext cx="403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1.</a:t>
            </a:r>
            <a:r>
              <a:rPr lang="zh-CN" altLang="en-US" sz="1200" b="1" dirty="0"/>
              <a:t>通过</a:t>
            </a:r>
            <a:r>
              <a:rPr lang="en-US" altLang="zh-CN" sz="1200" b="1" dirty="0">
                <a:solidFill>
                  <a:srgbClr val="C00000"/>
                </a:solidFill>
              </a:rPr>
              <a:t>new  </a:t>
            </a:r>
            <a:r>
              <a:rPr lang="en-US" altLang="zh-CN" sz="1200" b="1" dirty="0" err="1">
                <a:solidFill>
                  <a:srgbClr val="C00000"/>
                </a:solidFill>
              </a:rPr>
              <a:t>mui.PopPicker</a:t>
            </a:r>
            <a:r>
              <a:rPr lang="en-US" altLang="zh-CN" sz="1200" b="1" dirty="0">
                <a:solidFill>
                  <a:srgbClr val="C00000"/>
                </a:solidFill>
              </a:rPr>
              <a:t>()</a:t>
            </a:r>
            <a:r>
              <a:rPr lang="zh-CN" altLang="en-US" sz="1200" b="1" dirty="0"/>
              <a:t>初始化</a:t>
            </a:r>
            <a:r>
              <a:rPr lang="en-US" altLang="zh-CN" sz="1200" b="1" dirty="0" err="1"/>
              <a:t>popPicker</a:t>
            </a:r>
            <a:r>
              <a:rPr lang="zh-CN" altLang="en-US" sz="1200" b="1" dirty="0"/>
              <a:t>组件</a:t>
            </a:r>
            <a:endParaRPr lang="en-US" altLang="zh-CN" sz="1200" b="1" dirty="0"/>
          </a:p>
          <a:p>
            <a:endParaRPr lang="en-US" altLang="zh-CN" sz="1200" dirty="0"/>
          </a:p>
          <a:p>
            <a:r>
              <a:rPr lang="en-US" altLang="zh-CN" sz="1200" dirty="0"/>
              <a:t>             var picker = new  </a:t>
            </a:r>
            <a:r>
              <a:rPr lang="en-US" altLang="zh-CN" sz="1200" dirty="0" err="1"/>
              <a:t>mui.PopPicker</a:t>
            </a:r>
            <a:r>
              <a:rPr lang="en-US" altLang="zh-CN" sz="1200" dirty="0"/>
              <a:t>(); </a:t>
            </a:r>
          </a:p>
          <a:p>
            <a:endParaRPr lang="en-US" altLang="zh-CN" sz="1200" dirty="0"/>
          </a:p>
          <a:p>
            <a:r>
              <a:rPr lang="en-US" altLang="zh-CN" sz="1200" b="1" dirty="0"/>
              <a:t>2.</a:t>
            </a:r>
            <a:r>
              <a:rPr lang="zh-CN" altLang="en-US" sz="1200" b="1" dirty="0"/>
              <a:t>给</a:t>
            </a:r>
            <a:r>
              <a:rPr lang="en-US" altLang="zh-CN" sz="1200" b="1" dirty="0"/>
              <a:t>picker</a:t>
            </a:r>
            <a:r>
              <a:rPr lang="zh-CN" altLang="en-US" sz="1200" b="1" dirty="0"/>
              <a:t>对象添加数据，</a:t>
            </a:r>
            <a:r>
              <a:rPr lang="en-US" altLang="zh-CN" sz="1200" b="1" dirty="0" err="1">
                <a:solidFill>
                  <a:srgbClr val="C00000"/>
                </a:solidFill>
              </a:rPr>
              <a:t>setData</a:t>
            </a:r>
            <a:r>
              <a:rPr lang="en-US" altLang="zh-CN" sz="1200" b="1" dirty="0">
                <a:solidFill>
                  <a:srgbClr val="C00000"/>
                </a:solidFill>
              </a:rPr>
              <a:t>()</a:t>
            </a:r>
            <a:r>
              <a:rPr lang="zh-CN" altLang="en-US" sz="1200" b="1" dirty="0"/>
              <a:t>支持数据类型为</a:t>
            </a:r>
            <a:r>
              <a:rPr lang="en-US" altLang="zh-CN" sz="1200" b="1" dirty="0"/>
              <a:t>array</a:t>
            </a:r>
          </a:p>
          <a:p>
            <a:r>
              <a:rPr lang="en-US" altLang="zh-CN" sz="1200" dirty="0"/>
              <a:t>	</a:t>
            </a:r>
          </a:p>
          <a:p>
            <a:r>
              <a:rPr lang="en-US" altLang="zh-CN" sz="1200" dirty="0"/>
              <a:t>             </a:t>
            </a:r>
            <a:r>
              <a:rPr lang="en-US" altLang="zh-CN" sz="1200" dirty="0" err="1"/>
              <a:t>picker.setData</a:t>
            </a:r>
            <a:r>
              <a:rPr lang="en-US" altLang="zh-CN" sz="1200" dirty="0"/>
              <a:t>([{</a:t>
            </a:r>
            <a:r>
              <a:rPr lang="en-US" altLang="zh-CN" sz="1200" dirty="0" err="1"/>
              <a:t>value:’month’,text</a:t>
            </a:r>
            <a:r>
              <a:rPr lang="en-US" altLang="zh-CN" sz="1200" dirty="0"/>
              <a:t>:’</a:t>
            </a:r>
            <a:r>
              <a:rPr lang="zh-CN" altLang="en-US" sz="1200" dirty="0"/>
              <a:t>月</a:t>
            </a:r>
            <a:r>
              <a:rPr lang="en-US" altLang="zh-CN" sz="1200" dirty="0"/>
              <a:t>’}])</a:t>
            </a:r>
          </a:p>
          <a:p>
            <a:endParaRPr lang="en-US" altLang="zh-CN" sz="1200" dirty="0"/>
          </a:p>
          <a:p>
            <a:r>
              <a:rPr lang="en-US" altLang="zh-CN" sz="1200" b="1" dirty="0"/>
              <a:t>3.</a:t>
            </a:r>
            <a:r>
              <a:rPr lang="zh-CN" altLang="en-US" sz="1200" b="1" dirty="0"/>
              <a:t>显示</a:t>
            </a:r>
            <a:r>
              <a:rPr lang="en-US" altLang="zh-CN" sz="1200" b="1" dirty="0"/>
              <a:t>picker </a:t>
            </a:r>
          </a:p>
          <a:p>
            <a:r>
              <a:rPr lang="en-US" altLang="zh-CN" sz="1200" dirty="0"/>
              <a:t>              </a:t>
            </a:r>
            <a:r>
              <a:rPr lang="en-US" altLang="zh-CN" sz="1200" dirty="0" err="1"/>
              <a:t>picker.show</a:t>
            </a:r>
            <a:r>
              <a:rPr lang="en-US" altLang="zh-CN" sz="1200" dirty="0"/>
              <a:t>(callback)</a:t>
            </a:r>
            <a:r>
              <a:rPr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726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78690" y="1059582"/>
            <a:ext cx="8565279" cy="64633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dtpicker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组件适用于弹出日期选择器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（参考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dtpickerAPI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en-US" altLang="zh-CN" sz="16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zh-CN" altLang="en-US" sz="16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EB12E4-AB85-413E-BC96-396C41114D47}"/>
              </a:ext>
            </a:extLst>
          </p:cNvPr>
          <p:cNvSpPr/>
          <p:nvPr/>
        </p:nvSpPr>
        <p:spPr>
          <a:xfrm>
            <a:off x="582029" y="1742323"/>
            <a:ext cx="2654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</a:rPr>
              <a:t>dtPicker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2000" dirty="0">
                <a:solidFill>
                  <a:srgbClr val="212121"/>
                </a:solidFill>
                <a:latin typeface="微软雅黑" charset="0"/>
                <a:ea typeface="微软雅黑" charset="0"/>
              </a:rPr>
              <a:t>API</a:t>
            </a:r>
            <a:endParaRPr lang="zh-CN" altLang="en-US" sz="2000" dirty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C8920-90AB-49C5-898E-33FD8724AD42}"/>
              </a:ext>
            </a:extLst>
          </p:cNvPr>
          <p:cNvSpPr txBox="1"/>
          <p:nvPr/>
        </p:nvSpPr>
        <p:spPr>
          <a:xfrm>
            <a:off x="1955324" y="2445889"/>
            <a:ext cx="484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1.</a:t>
            </a:r>
            <a:r>
              <a:rPr lang="zh-CN" altLang="en-US" sz="1200" b="1" dirty="0"/>
              <a:t>通过</a:t>
            </a:r>
            <a:r>
              <a:rPr lang="en-US" altLang="zh-CN" sz="1200" b="1" dirty="0">
                <a:solidFill>
                  <a:srgbClr val="C00000"/>
                </a:solidFill>
              </a:rPr>
              <a:t>new  </a:t>
            </a:r>
            <a:r>
              <a:rPr lang="en-US" altLang="zh-CN" sz="1200" b="1" dirty="0" err="1">
                <a:solidFill>
                  <a:srgbClr val="C00000"/>
                </a:solidFill>
              </a:rPr>
              <a:t>mui.DtPicker</a:t>
            </a:r>
            <a:r>
              <a:rPr lang="en-US" altLang="zh-CN" sz="1200" b="1" dirty="0">
                <a:solidFill>
                  <a:srgbClr val="C00000"/>
                </a:solidFill>
              </a:rPr>
              <a:t>()</a:t>
            </a:r>
            <a:r>
              <a:rPr lang="zh-CN" altLang="en-US" sz="1200" b="1" dirty="0"/>
              <a:t>初始化</a:t>
            </a:r>
            <a:r>
              <a:rPr lang="en-US" altLang="zh-CN" sz="1200" b="1" dirty="0" err="1"/>
              <a:t>DtPicker</a:t>
            </a:r>
            <a:r>
              <a:rPr lang="zh-CN" altLang="en-US" sz="1200" b="1" dirty="0"/>
              <a:t>组件</a:t>
            </a:r>
            <a:endParaRPr lang="en-US" altLang="zh-CN" sz="1200" b="1" dirty="0"/>
          </a:p>
          <a:p>
            <a:endParaRPr lang="en-US" altLang="zh-CN" sz="1200" dirty="0"/>
          </a:p>
          <a:p>
            <a:r>
              <a:rPr lang="en-US" altLang="zh-CN" sz="1200" dirty="0"/>
              <a:t>           var </a:t>
            </a:r>
            <a:r>
              <a:rPr lang="en-US" altLang="zh-CN" sz="1200" dirty="0" err="1"/>
              <a:t>dtpicker</a:t>
            </a:r>
            <a:r>
              <a:rPr lang="en-US" altLang="zh-CN" sz="1200" dirty="0"/>
              <a:t> = new  </a:t>
            </a:r>
            <a:r>
              <a:rPr lang="en-US" altLang="zh-CN" sz="1200" dirty="0" err="1"/>
              <a:t>mui.DtPicker</a:t>
            </a:r>
            <a:r>
              <a:rPr lang="en-US" altLang="zh-CN" sz="1200" dirty="0"/>
              <a:t>(options);</a:t>
            </a:r>
          </a:p>
          <a:p>
            <a:endParaRPr lang="en-US" altLang="zh-CN" sz="1200" dirty="0"/>
          </a:p>
          <a:p>
            <a:r>
              <a:rPr lang="en-US" altLang="zh-CN" sz="1200" dirty="0"/>
              <a:t>           options</a:t>
            </a:r>
            <a:r>
              <a:rPr lang="zh-CN" altLang="en-US" sz="1200" dirty="0"/>
              <a:t>经常用的值有：</a:t>
            </a:r>
            <a:r>
              <a:rPr lang="en-US" altLang="zh-CN" sz="1200" dirty="0"/>
              <a:t>month</a:t>
            </a:r>
            <a:r>
              <a:rPr lang="zh-CN" altLang="en-US" sz="1200" dirty="0"/>
              <a:t>：年月  </a:t>
            </a:r>
            <a:r>
              <a:rPr lang="en-US" altLang="zh-CN" sz="1200" dirty="0"/>
              <a:t>date:</a:t>
            </a:r>
            <a:r>
              <a:rPr lang="zh-CN" altLang="en-US" sz="1200" dirty="0"/>
              <a:t>年月日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2.</a:t>
            </a:r>
            <a:r>
              <a:rPr lang="zh-CN" altLang="en-US" sz="1200" b="1" dirty="0"/>
              <a:t>显示</a:t>
            </a:r>
            <a:r>
              <a:rPr lang="en-US" altLang="zh-CN" sz="1200" b="1" dirty="0"/>
              <a:t>picker</a:t>
            </a:r>
          </a:p>
          <a:p>
            <a:r>
              <a:rPr lang="en-US" altLang="zh-CN" sz="1200" dirty="0"/>
              <a:t>	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dtpicker.show</a:t>
            </a:r>
            <a:r>
              <a:rPr lang="en-US" altLang="zh-CN" sz="1200" dirty="0"/>
              <a:t>(callback)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101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578690" y="1059582"/>
            <a:ext cx="8565279" cy="64633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dtpicker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组件适用于弹出日期选择器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（参考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mui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dtpickerAPI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en-US" altLang="zh-CN" sz="16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zh-CN" altLang="en-US" sz="16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EB12E4-AB85-413E-BC96-396C41114D47}"/>
              </a:ext>
            </a:extLst>
          </p:cNvPr>
          <p:cNvSpPr/>
          <p:nvPr/>
        </p:nvSpPr>
        <p:spPr>
          <a:xfrm>
            <a:off x="582029" y="1742323"/>
            <a:ext cx="2654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212121"/>
                </a:solidFill>
                <a:latin typeface="微软雅黑" charset="0"/>
                <a:ea typeface="微软雅黑" charset="0"/>
              </a:rPr>
              <a:t>dtPicker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2000" dirty="0">
                <a:solidFill>
                  <a:srgbClr val="212121"/>
                </a:solidFill>
                <a:latin typeface="微软雅黑" charset="0"/>
                <a:ea typeface="微软雅黑" charset="0"/>
              </a:rPr>
              <a:t>API</a:t>
            </a:r>
            <a:endParaRPr lang="zh-CN" altLang="en-US" sz="2000" dirty="0">
              <a:solidFill>
                <a:srgbClr val="21212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C8920-90AB-49C5-898E-33FD8724AD42}"/>
              </a:ext>
            </a:extLst>
          </p:cNvPr>
          <p:cNvSpPr txBox="1"/>
          <p:nvPr/>
        </p:nvSpPr>
        <p:spPr>
          <a:xfrm>
            <a:off x="1955324" y="2445889"/>
            <a:ext cx="484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1.</a:t>
            </a:r>
            <a:r>
              <a:rPr lang="zh-CN" altLang="en-US" sz="1200" b="1" dirty="0"/>
              <a:t>通过</a:t>
            </a:r>
            <a:r>
              <a:rPr lang="en-US" altLang="zh-CN" sz="1200" b="1" dirty="0">
                <a:solidFill>
                  <a:srgbClr val="C00000"/>
                </a:solidFill>
              </a:rPr>
              <a:t>new  </a:t>
            </a:r>
            <a:r>
              <a:rPr lang="en-US" altLang="zh-CN" sz="1200" b="1" dirty="0" err="1">
                <a:solidFill>
                  <a:srgbClr val="C00000"/>
                </a:solidFill>
              </a:rPr>
              <a:t>mui.DtPicker</a:t>
            </a:r>
            <a:r>
              <a:rPr lang="en-US" altLang="zh-CN" sz="1200" b="1" dirty="0">
                <a:solidFill>
                  <a:srgbClr val="C00000"/>
                </a:solidFill>
              </a:rPr>
              <a:t>()</a:t>
            </a:r>
            <a:r>
              <a:rPr lang="zh-CN" altLang="en-US" sz="1200" b="1" dirty="0"/>
              <a:t>初始化</a:t>
            </a:r>
            <a:r>
              <a:rPr lang="en-US" altLang="zh-CN" sz="1200" b="1" dirty="0" err="1"/>
              <a:t>DtPicker</a:t>
            </a:r>
            <a:r>
              <a:rPr lang="zh-CN" altLang="en-US" sz="1200" b="1" dirty="0"/>
              <a:t>组件</a:t>
            </a:r>
            <a:endParaRPr lang="en-US" altLang="zh-CN" sz="1200" b="1" dirty="0"/>
          </a:p>
          <a:p>
            <a:endParaRPr lang="en-US" altLang="zh-CN" sz="1200" dirty="0"/>
          </a:p>
          <a:p>
            <a:r>
              <a:rPr lang="en-US" altLang="zh-CN" sz="1200" dirty="0"/>
              <a:t>           var </a:t>
            </a:r>
            <a:r>
              <a:rPr lang="en-US" altLang="zh-CN" sz="1200" dirty="0" err="1"/>
              <a:t>dtpicker</a:t>
            </a:r>
            <a:r>
              <a:rPr lang="en-US" altLang="zh-CN" sz="1200" dirty="0"/>
              <a:t> = new  </a:t>
            </a:r>
            <a:r>
              <a:rPr lang="en-US" altLang="zh-CN" sz="1200" dirty="0" err="1"/>
              <a:t>mui.DtPicker</a:t>
            </a:r>
            <a:r>
              <a:rPr lang="en-US" altLang="zh-CN" sz="1200" dirty="0"/>
              <a:t>(options);</a:t>
            </a:r>
          </a:p>
          <a:p>
            <a:endParaRPr lang="en-US" altLang="zh-CN" sz="1200" dirty="0"/>
          </a:p>
          <a:p>
            <a:r>
              <a:rPr lang="en-US" altLang="zh-CN" sz="1200" dirty="0"/>
              <a:t>           options</a:t>
            </a:r>
            <a:r>
              <a:rPr lang="zh-CN" altLang="en-US" sz="1200" dirty="0"/>
              <a:t>经常用的值有：</a:t>
            </a:r>
            <a:r>
              <a:rPr lang="en-US" altLang="zh-CN" sz="1200" dirty="0"/>
              <a:t>month</a:t>
            </a:r>
            <a:r>
              <a:rPr lang="zh-CN" altLang="en-US" sz="1200" dirty="0"/>
              <a:t>：年月  </a:t>
            </a:r>
            <a:r>
              <a:rPr lang="en-US" altLang="zh-CN" sz="1200" dirty="0"/>
              <a:t>date:</a:t>
            </a:r>
            <a:r>
              <a:rPr lang="zh-CN" altLang="en-US" sz="1200" dirty="0"/>
              <a:t>年月日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b="1" dirty="0"/>
              <a:t>2.</a:t>
            </a:r>
            <a:r>
              <a:rPr lang="zh-CN" altLang="en-US" sz="1200" b="1" dirty="0"/>
              <a:t>显示</a:t>
            </a:r>
            <a:r>
              <a:rPr lang="en-US" altLang="zh-CN" sz="1200" b="1" dirty="0"/>
              <a:t>picker</a:t>
            </a:r>
          </a:p>
          <a:p>
            <a:r>
              <a:rPr lang="en-US" altLang="zh-CN" sz="1200" dirty="0"/>
              <a:t>	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dtpicker.show</a:t>
            </a:r>
            <a:r>
              <a:rPr lang="en-US" altLang="zh-CN" sz="1200" dirty="0"/>
              <a:t>(callback)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25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79912" y="361452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开发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613E9525-4ED8-448D-8C2C-74EF6E761474}"/>
              </a:ext>
            </a:extLst>
          </p:cNvPr>
          <p:cNvSpPr>
            <a:spLocks/>
          </p:cNvSpPr>
          <p:nvPr/>
        </p:nvSpPr>
        <p:spPr>
          <a:xfrm>
            <a:off x="611560" y="1158057"/>
            <a:ext cx="7776864" cy="92333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Echarts</a:t>
            </a:r>
            <a:r>
              <a:rPr lang="en-US" altLang="zh-CN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缩写来自Enterprise Charts，商业级数据图表，它最初是为了满足</a:t>
            </a:r>
            <a:r>
              <a:rPr lang="zh-CN" altLang="zh-CN" dirty="0"/>
              <a:t>公司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商业体系里各种业务系统（如凤巢、广告管家等等）的报表需求</a:t>
            </a:r>
            <a:r>
              <a:rPr lang="zh-CN" altLang="zh-CN" dirty="0"/>
              <a:t> </a:t>
            </a:r>
            <a:r>
              <a:rPr lang="zh-CN" altLang="en-US" dirty="0"/>
              <a:t>。</a:t>
            </a:r>
            <a:r>
              <a:rPr lang="zh-CN" altLang="en-US" sz="1600" dirty="0"/>
              <a:t>（官网地址：</a:t>
            </a:r>
            <a:r>
              <a:rPr lang="en-US" altLang="zh-CN" sz="1600" dirty="0"/>
              <a:t> http://echarts.baidu.com/ </a:t>
            </a:r>
            <a:r>
              <a:rPr lang="zh-CN" altLang="en-US" sz="1600" dirty="0"/>
              <a:t>）</a:t>
            </a:r>
            <a:endParaRPr lang="zh-CN" altLang="en-US" sz="1600" u="none" strike="noStrike" kern="1200" cap="none" spc="0" baseline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AutoShape 2" descr="echarts logo">
            <a:extLst>
              <a:ext uri="{FF2B5EF4-FFF2-40B4-BE49-F238E27FC236}">
                <a16:creationId xmlns:a16="http://schemas.microsoft.com/office/drawing/2014/main" id="{D59E9AE8-3F69-476E-8D8A-274D7E8BF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35AD3A-31AB-4BC5-91D2-C3A75FC6F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53" y="2724150"/>
            <a:ext cx="3937690" cy="896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9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2940784" y="416889"/>
            <a:ext cx="3262432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添加账单页面开发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541520" y="14712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slider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图片轮播</a:t>
            </a:r>
            <a:endParaRPr lang="en-US" altLang="zh-CN" sz="20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BD3B01E-208A-405B-8094-E75E2C758DD2}"/>
              </a:ext>
            </a:extLst>
          </p:cNvPr>
          <p:cNvSpPr>
            <a:spLocks/>
          </p:cNvSpPr>
          <p:nvPr/>
        </p:nvSpPr>
        <p:spPr>
          <a:xfrm>
            <a:off x="588738" y="336550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日期选择（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参考首页日期选择</a:t>
            </a: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C5B2A-FB92-4759-8C37-63149194FC95}"/>
              </a:ext>
            </a:extLst>
          </p:cNvPr>
          <p:cNvSpPr txBox="1"/>
          <p:nvPr/>
        </p:nvSpPr>
        <p:spPr>
          <a:xfrm>
            <a:off x="2051720" y="2295262"/>
            <a:ext cx="484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b="1" dirty="0"/>
              <a:t>Slider</a:t>
            </a:r>
            <a:r>
              <a:rPr lang="zh-CN" altLang="en-US" sz="1200" b="1" dirty="0"/>
              <a:t>组件是</a:t>
            </a:r>
            <a:r>
              <a:rPr lang="en-US" altLang="zh-CN" sz="1200" b="1" dirty="0" err="1"/>
              <a:t>mui</a:t>
            </a:r>
            <a:r>
              <a:rPr lang="zh-CN" altLang="en-US" sz="1200" b="1" dirty="0"/>
              <a:t>内部提供的核心组件</a:t>
            </a:r>
            <a:endParaRPr lang="en-US" altLang="zh-CN" sz="1200" b="1" dirty="0"/>
          </a:p>
          <a:p>
            <a:r>
              <a:rPr lang="en-US" altLang="zh-CN" sz="1200" b="1" dirty="0"/>
              <a:t>                </a:t>
            </a:r>
          </a:p>
          <a:p>
            <a:r>
              <a:rPr lang="en-US" altLang="zh-CN" sz="1200" b="1" dirty="0"/>
              <a:t>                 </a:t>
            </a:r>
            <a:r>
              <a:rPr lang="en-US" altLang="zh-CN" sz="1200" b="1" dirty="0" err="1"/>
              <a:t>mui</a:t>
            </a:r>
            <a:r>
              <a:rPr lang="en-US" altLang="zh-CN" sz="1200" b="1" dirty="0"/>
              <a:t>('#table-swiper').slider();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7033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059832" y="339502"/>
            <a:ext cx="2877711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前端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和后台联调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3" y="152356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参考接口文档调接口和项目流程图</a:t>
            </a:r>
            <a:endParaRPr lang="en-US" altLang="zh-CN" sz="20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DD0EF0AD-160D-45DD-AFA2-86ED5DCF44AF}"/>
              </a:ext>
            </a:extLst>
          </p:cNvPr>
          <p:cNvSpPr>
            <a:spLocks/>
          </p:cNvSpPr>
          <p:nvPr/>
        </p:nvSpPr>
        <p:spPr>
          <a:xfrm>
            <a:off x="467543" y="217164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首页，添加账单界面，新建收支分类界面</a:t>
            </a:r>
            <a:endParaRPr lang="en-US" altLang="zh-CN" sz="200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13525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用户接口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创建用户接口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addUser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377A96-C36C-4E56-BC86-67F864A7D826}"/>
              </a:ext>
            </a:extLst>
          </p:cNvPr>
          <p:cNvSpPr txBox="1"/>
          <p:nvPr/>
        </p:nvSpPr>
        <p:spPr>
          <a:xfrm>
            <a:off x="4018002" y="18381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49917E-490B-4B06-A7E3-A91446D1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304035"/>
            <a:ext cx="5219048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13525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用户接口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创建用户接口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addUser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18FA6-B932-47E4-B457-A2638501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27" y="2280849"/>
            <a:ext cx="1838095" cy="14571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C5E6B57-EB61-409A-8656-CF8200D334B0}"/>
              </a:ext>
            </a:extLst>
          </p:cNvPr>
          <p:cNvSpPr txBox="1"/>
          <p:nvPr/>
        </p:nvSpPr>
        <p:spPr>
          <a:xfrm>
            <a:off x="2411760" y="17387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FBB6F7-DF2D-4E62-BFF4-4BDA14CA4151}"/>
              </a:ext>
            </a:extLst>
          </p:cNvPr>
          <p:cNvSpPr txBox="1"/>
          <p:nvPr/>
        </p:nvSpPr>
        <p:spPr>
          <a:xfrm>
            <a:off x="5886366" y="17387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27413C0-34C4-43E8-B945-70A6E137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59" y="2283718"/>
            <a:ext cx="3047619" cy="2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248561" y="331116"/>
            <a:ext cx="2646878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新建收支大类界面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获取分类图标接口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selectIcon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3CF4DD-84B5-4AFC-9152-41ACD61875FE}"/>
              </a:ext>
            </a:extLst>
          </p:cNvPr>
          <p:cNvSpPr txBox="1"/>
          <p:nvPr/>
        </p:nvSpPr>
        <p:spPr>
          <a:xfrm>
            <a:off x="1043608" y="4299942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C9394A"/>
                </a:solidFill>
              </a:rPr>
              <a:t>注：简单的获取数据，循环展示，需要注意的地方，</a:t>
            </a:r>
            <a:r>
              <a:rPr lang="en-US" altLang="zh-CN" sz="1200" b="1" dirty="0">
                <a:solidFill>
                  <a:srgbClr val="C9394A"/>
                </a:solidFill>
              </a:rPr>
              <a:t>slider</a:t>
            </a:r>
            <a:r>
              <a:rPr lang="zh-CN" altLang="en-US" sz="1200" b="1" dirty="0">
                <a:solidFill>
                  <a:srgbClr val="C9394A"/>
                </a:solidFill>
              </a:rPr>
              <a:t>需要在渲染页面完成后实例化</a:t>
            </a:r>
            <a:r>
              <a:rPr lang="en-US" altLang="zh-CN" sz="1200" b="1" dirty="0">
                <a:solidFill>
                  <a:srgbClr val="C9394A"/>
                </a:solidFill>
              </a:rPr>
              <a:t>    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E7D164-E8A9-4382-ACDD-4E7E03C4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45272"/>
            <a:ext cx="2439583" cy="1015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020699-C7B9-4A92-9F31-FAEDD983B0A7}"/>
              </a:ext>
            </a:extLst>
          </p:cNvPr>
          <p:cNvSpPr txBox="1"/>
          <p:nvPr/>
        </p:nvSpPr>
        <p:spPr>
          <a:xfrm>
            <a:off x="1404677" y="176884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721522-6E01-45FB-9721-ECE196DB3206}"/>
              </a:ext>
            </a:extLst>
          </p:cNvPr>
          <p:cNvSpPr txBox="1"/>
          <p:nvPr/>
        </p:nvSpPr>
        <p:spPr>
          <a:xfrm>
            <a:off x="3909344" y="17828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1C6F8A-8CFE-40FC-905E-CD95B18FC2E1}"/>
              </a:ext>
            </a:extLst>
          </p:cNvPr>
          <p:cNvSpPr txBox="1"/>
          <p:nvPr/>
        </p:nvSpPr>
        <p:spPr>
          <a:xfrm>
            <a:off x="6660232" y="176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C13391-4EEA-4A71-9F3F-8B6A120BF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09" y="2307010"/>
            <a:ext cx="2580823" cy="1597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1EC69F-8EF4-4409-970B-03A4F1CE0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691" y="2307010"/>
            <a:ext cx="2009524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248561" y="331116"/>
            <a:ext cx="2646878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新建收支大类界面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添加分类接口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addClassify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27BD84-819F-4A4A-8AE8-528E5A0F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72" y="2478329"/>
            <a:ext cx="3198688" cy="1461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954ED4-8F46-4234-9385-B87AFD0D8F8B}"/>
              </a:ext>
            </a:extLst>
          </p:cNvPr>
          <p:cNvSpPr txBox="1"/>
          <p:nvPr/>
        </p:nvSpPr>
        <p:spPr>
          <a:xfrm>
            <a:off x="3851920" y="18052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</p:spTree>
    <p:extLst>
      <p:ext uri="{BB962C8B-B14F-4D97-AF65-F5344CB8AC3E}">
        <p14:creationId xmlns:p14="http://schemas.microsoft.com/office/powerpoint/2010/main" val="12197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2748424" y="441618"/>
            <a:ext cx="3647152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项目需要使用的软件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98A3FC8-586A-4BF4-B000-DD96EBD8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3626" y="1424289"/>
            <a:ext cx="1355526" cy="1355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3A3556-7E2E-4D14-8B29-2F04B65A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29895"/>
            <a:ext cx="2959857" cy="944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67C953-2988-47BB-8090-E9DD38123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203" y="3251343"/>
            <a:ext cx="2871302" cy="1173540"/>
          </a:xfrm>
          <a:prstGeom prst="rect">
            <a:avLst/>
          </a:prstGeom>
        </p:spPr>
      </p:pic>
      <p:pic>
        <p:nvPicPr>
          <p:cNvPr id="2050" name="Picture 2" descr="http://img-cdn-qiniu.dcloud.net.cn/new-page/hx.png">
            <a:extLst>
              <a:ext uri="{FF2B5EF4-FFF2-40B4-BE49-F238E27FC236}">
                <a16:creationId xmlns:a16="http://schemas.microsoft.com/office/drawing/2014/main" id="{4F01CA92-702E-48D8-9A7B-806DA93E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27" y="3118033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9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248561" y="331116"/>
            <a:ext cx="2646878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新建收支大类界面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添加分类接口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addClassify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D77303-1D7D-4926-8ABA-F610541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09" y="2560018"/>
            <a:ext cx="1638095" cy="1361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8887A3-C4BB-4FE0-87D6-0CF6DE10A10C}"/>
              </a:ext>
            </a:extLst>
          </p:cNvPr>
          <p:cNvSpPr txBox="1"/>
          <p:nvPr/>
        </p:nvSpPr>
        <p:spPr>
          <a:xfrm>
            <a:off x="2534504" y="19289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9EA524-D9EA-4AEE-9BF0-2D99F7821991}"/>
              </a:ext>
            </a:extLst>
          </p:cNvPr>
          <p:cNvSpPr txBox="1"/>
          <p:nvPr/>
        </p:nvSpPr>
        <p:spPr>
          <a:xfrm>
            <a:off x="5670918" y="19663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C04057-5086-47F3-8BBB-8E7E61C8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367954"/>
            <a:ext cx="2844848" cy="25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8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556337" y="332807"/>
            <a:ext cx="2031325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添加账单界面</a:t>
            </a:r>
            <a:endParaRPr lang="zh-CN" altLang="en-US" sz="2400" dirty="0"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获取分类接口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getClassify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8887A3-C4BB-4FE0-87D6-0CF6DE10A10C}"/>
              </a:ext>
            </a:extLst>
          </p:cNvPr>
          <p:cNvSpPr txBox="1"/>
          <p:nvPr/>
        </p:nvSpPr>
        <p:spPr>
          <a:xfrm>
            <a:off x="1979712" y="17658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9EA524-D9EA-4AEE-9BF0-2D99F7821991}"/>
              </a:ext>
            </a:extLst>
          </p:cNvPr>
          <p:cNvSpPr txBox="1"/>
          <p:nvPr/>
        </p:nvSpPr>
        <p:spPr>
          <a:xfrm>
            <a:off x="5724128" y="17658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81B701-862E-48BF-AF43-E4112E92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5935"/>
            <a:ext cx="3554246" cy="2542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B3EF5-2CC9-4CC5-8681-B19F8DC3D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98" y="2205935"/>
            <a:ext cx="2780952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556337" y="331116"/>
            <a:ext cx="2031325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添加账单界面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添加账单接口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addBill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DDE108-9998-475A-A2FE-3F51D3D75C77}"/>
              </a:ext>
            </a:extLst>
          </p:cNvPr>
          <p:cNvSpPr txBox="1"/>
          <p:nvPr/>
        </p:nvSpPr>
        <p:spPr>
          <a:xfrm>
            <a:off x="3851920" y="18052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41356-7B99-4CA7-A071-663CCBB7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99" y="2398115"/>
            <a:ext cx="3403002" cy="16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6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4171890" y="355033"/>
            <a:ext cx="800219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endParaRPr lang="zh-CN" altLang="en-US" sz="2400" dirty="0"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添加账单接口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/>
              <a:t> </a:t>
            </a:r>
            <a:r>
              <a:rPr lang="en-US" altLang="zh-CN" dirty="0" err="1"/>
              <a:t>getBill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8887A3-C4BB-4FE0-87D6-0CF6DE10A10C}"/>
              </a:ext>
            </a:extLst>
          </p:cNvPr>
          <p:cNvSpPr txBox="1"/>
          <p:nvPr/>
        </p:nvSpPr>
        <p:spPr>
          <a:xfrm>
            <a:off x="2483768" y="17601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9EA524-D9EA-4AEE-9BF0-2D99F7821991}"/>
              </a:ext>
            </a:extLst>
          </p:cNvPr>
          <p:cNvSpPr txBox="1"/>
          <p:nvPr/>
        </p:nvSpPr>
        <p:spPr>
          <a:xfrm>
            <a:off x="5724128" y="17658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4E8DE-13FB-41A3-B14A-06B3193A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180781"/>
            <a:ext cx="2757124" cy="26076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39B9A4-F2E5-4CE8-844B-2C6C404C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224" y="2165065"/>
            <a:ext cx="181904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4137962" y="310242"/>
            <a:ext cx="800219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查询账单接口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getBill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DDE108-9998-475A-A2FE-3F51D3D75C77}"/>
              </a:ext>
            </a:extLst>
          </p:cNvPr>
          <p:cNvSpPr txBox="1"/>
          <p:nvPr/>
        </p:nvSpPr>
        <p:spPr>
          <a:xfrm>
            <a:off x="3851920" y="18052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14DF5D-4F01-449C-857D-172EA25E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05" y="2211710"/>
            <a:ext cx="6276190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4171890" y="355033"/>
            <a:ext cx="800219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endParaRPr lang="zh-CN" altLang="en-US" sz="2400" dirty="0"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查询账单接口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/>
              <a:t> </a:t>
            </a:r>
            <a:r>
              <a:rPr lang="en-US" altLang="zh-CN" dirty="0" err="1"/>
              <a:t>getBill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8887A3-C4BB-4FE0-87D6-0CF6DE10A10C}"/>
              </a:ext>
            </a:extLst>
          </p:cNvPr>
          <p:cNvSpPr txBox="1"/>
          <p:nvPr/>
        </p:nvSpPr>
        <p:spPr>
          <a:xfrm>
            <a:off x="2483768" y="17601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9EA524-D9EA-4AEE-9BF0-2D99F7821991}"/>
              </a:ext>
            </a:extLst>
          </p:cNvPr>
          <p:cNvSpPr txBox="1"/>
          <p:nvPr/>
        </p:nvSpPr>
        <p:spPr>
          <a:xfrm>
            <a:off x="6156176" y="17617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8A889-FB41-450C-BB1A-CFF55C9D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4" y="2139702"/>
            <a:ext cx="3008112" cy="2478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1B34DF-D439-4513-A4CC-A7C9D3CD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09" y="2148083"/>
            <a:ext cx="3200291" cy="25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4203829" y="310242"/>
            <a:ext cx="800219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endParaRPr lang="zh-CN" altLang="en-US" sz="2400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删除账单接口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delBill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DDE108-9998-475A-A2FE-3F51D3D75C77}"/>
              </a:ext>
            </a:extLst>
          </p:cNvPr>
          <p:cNvSpPr txBox="1"/>
          <p:nvPr/>
        </p:nvSpPr>
        <p:spPr>
          <a:xfrm>
            <a:off x="3851920" y="18052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请求接口逻辑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24065D-A55B-4ADA-ABD3-3C362A16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66" y="2427734"/>
            <a:ext cx="5466667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4171890" y="355033"/>
            <a:ext cx="800219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首页</a:t>
            </a:r>
            <a:endParaRPr lang="zh-CN" altLang="en-US" sz="2400" dirty="0"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3159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删除账单接口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(/</a:t>
            </a:r>
            <a:r>
              <a:rPr lang="en-US" altLang="zh-CN" sz="1600" dirty="0" err="1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api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en-US" altLang="zh-CN" dirty="0" err="1"/>
              <a:t>delBill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8887A3-C4BB-4FE0-87D6-0CF6DE10A10C}"/>
              </a:ext>
            </a:extLst>
          </p:cNvPr>
          <p:cNvSpPr txBox="1"/>
          <p:nvPr/>
        </p:nvSpPr>
        <p:spPr>
          <a:xfrm>
            <a:off x="2483768" y="17601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请求接口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9EA524-D9EA-4AEE-9BF0-2D99F7821991}"/>
              </a:ext>
            </a:extLst>
          </p:cNvPr>
          <p:cNvSpPr txBox="1"/>
          <p:nvPr/>
        </p:nvSpPr>
        <p:spPr>
          <a:xfrm>
            <a:off x="5724128" y="17658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</a:rPr>
              <a:t>响应数据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F9241B-F10E-481F-921F-113F02F8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265523"/>
            <a:ext cx="2800000" cy="23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A4FFF8-3DE2-436A-9818-42FF735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265523"/>
            <a:ext cx="1723810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864114" y="303013"/>
            <a:ext cx="1415772" cy="4616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24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项目结束</a:t>
            </a:r>
            <a:endParaRPr lang="zh-CN" altLang="en-US" sz="2400" dirty="0"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467544" y="1162368"/>
            <a:ext cx="8565279" cy="33855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根据项目流程图，测试项目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图片太大，详见项目流程图</a:t>
            </a:r>
            <a:r>
              <a:rPr lang="en-US" altLang="zh-CN" sz="16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4F819-2701-472F-A057-40E8D62E2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592460"/>
            <a:ext cx="2599101" cy="33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8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4094946" y="1923678"/>
            <a:ext cx="954107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谢谢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9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137953" y="376991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u="none" strike="noStrike" kern="0" cap="none" spc="0" baseline="0" dirty="0">
                <a:solidFill>
                  <a:srgbClr val="C94251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项</a:t>
            </a:r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目的技术栈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833C715F-C174-44B5-BF89-4E66FDC70DF7}"/>
              </a:ext>
            </a:extLst>
          </p:cNvPr>
          <p:cNvSpPr>
            <a:spLocks/>
          </p:cNvSpPr>
          <p:nvPr/>
        </p:nvSpPr>
        <p:spPr>
          <a:xfrm>
            <a:off x="289360" y="1140267"/>
            <a:ext cx="8565279" cy="52322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项目采用</a:t>
            </a:r>
            <a:r>
              <a:rPr lang="zh-CN" altLang="en-US" sz="1400" b="1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前后端分离</a:t>
            </a:r>
            <a:r>
              <a:rPr lang="zh-CN" altLang="en-US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的方式，使用</a:t>
            </a:r>
            <a:r>
              <a:rPr lang="en-US" altLang="zh-CN" sz="1400" b="1" dirty="0">
                <a:solidFill>
                  <a:srgbClr val="C94251"/>
                </a:solidFill>
                <a:latin typeface="微软雅黑" charset="0"/>
                <a:ea typeface="微软雅黑" charset="0"/>
                <a:cs typeface="微软雅黑" charset="0"/>
              </a:rPr>
              <a:t>git</a:t>
            </a:r>
            <a:r>
              <a:rPr lang="zh-CN" altLang="en-US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进行版本控制</a:t>
            </a:r>
            <a:r>
              <a:rPr lang="en-US" altLang="zh-CN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</a:p>
          <a:p>
            <a:pPr lvl="1"/>
            <a:r>
              <a:rPr lang="en-US" altLang="zh-CN" sz="14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C0E5D1-DBE1-433F-B9EA-64CACD4B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563638"/>
            <a:ext cx="5040560" cy="33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2471908" y="1923678"/>
            <a:ext cx="4200189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柠檬记账</a:t>
            </a:r>
            <a:r>
              <a:rPr lang="en-US" altLang="zh-CN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-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后端接口开发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/>
          <p:cNvSpPr>
            <a:spLocks/>
          </p:cNvSpPr>
          <p:nvPr/>
        </p:nvSpPr>
        <p:spPr>
          <a:xfrm>
            <a:off x="541520" y="231565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图标列表接口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>
            <a:off x="3325505" y="418146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u="none" strike="noStrike" kern="0" cap="none" spc="0" baseline="0" dirty="0">
                <a:solidFill>
                  <a:srgbClr val="C9394A"/>
                </a:solidFill>
                <a:latin typeface="微软雅黑" charset="0"/>
                <a:ea typeface="微软雅黑" charset="0"/>
                <a:cs typeface="微软雅黑" charset="0"/>
              </a:rPr>
              <a:t>后端接口开发</a:t>
            </a:r>
            <a:endParaRPr lang="zh-CN" altLang="en-US" u="none" strike="noStrike" kern="1200" cap="none" spc="0" baseline="0" dirty="0">
              <a:solidFill>
                <a:schemeClr val="tx1"/>
              </a:solidFill>
              <a:latin typeface="Calibri" pitchFamily="34" charset="0"/>
              <a:ea typeface="宋体" pitchFamily="2" charset="-122"/>
              <a:cs typeface="微软雅黑" charset="0"/>
            </a:endParaRP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18C761FC-D251-4086-929D-B8B4B53BAA30}"/>
              </a:ext>
            </a:extLst>
          </p:cNvPr>
          <p:cNvSpPr>
            <a:spLocks/>
          </p:cNvSpPr>
          <p:nvPr/>
        </p:nvSpPr>
        <p:spPr>
          <a:xfrm>
            <a:off x="543222" y="316758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分类接口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FCF584B-8EEF-4E90-B88F-29F293EEC290}"/>
              </a:ext>
            </a:extLst>
          </p:cNvPr>
          <p:cNvSpPr>
            <a:spLocks/>
          </p:cNvSpPr>
          <p:nvPr/>
        </p:nvSpPr>
        <p:spPr>
          <a:xfrm>
            <a:off x="543221" y="40119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账单接口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2BFFDF38-6475-4174-B592-94702337A20B}"/>
              </a:ext>
            </a:extLst>
          </p:cNvPr>
          <p:cNvSpPr>
            <a:spLocks/>
          </p:cNvSpPr>
          <p:nvPr/>
        </p:nvSpPr>
        <p:spPr>
          <a:xfrm>
            <a:off x="541520" y="147123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212121"/>
                </a:solidFill>
                <a:latin typeface="微软雅黑" charset="0"/>
                <a:ea typeface="微软雅黑" charset="0"/>
                <a:cs typeface="微软雅黑" charset="0"/>
              </a:rPr>
              <a:t>用户接口</a:t>
            </a:r>
            <a:endParaRPr lang="zh-CN" altLang="en-US" sz="2000" u="none" strike="noStrike" kern="1200" cap="none" spc="0" baseline="0" dirty="0">
              <a:solidFill>
                <a:srgbClr val="2121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710225" y="339502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</a:rPr>
              <a:t>生成后端项目</a:t>
            </a:r>
            <a:endParaRPr lang="zh-CN" altLang="en-US" sz="2000" b="1" kern="0" dirty="0">
              <a:solidFill>
                <a:srgbClr val="C939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E6262EC4-BF51-453F-A328-D1CF2DC7C84A}"/>
              </a:ext>
            </a:extLst>
          </p:cNvPr>
          <p:cNvSpPr>
            <a:spLocks/>
          </p:cNvSpPr>
          <p:nvPr/>
        </p:nvSpPr>
        <p:spPr>
          <a:xfrm>
            <a:off x="442408" y="1352158"/>
            <a:ext cx="8565279" cy="101566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en-US" altLang="zh-CN" dirty="0"/>
              <a:t>express-generator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生成项目骨架</a:t>
            </a:r>
            <a:endParaRPr lang="en-US" altLang="zh-CN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</a:p>
          <a:p>
            <a:pPr lvl="1"/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zh-CN" altLang="en-US" sz="14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在命令行执行： </a:t>
            </a:r>
            <a:r>
              <a:rPr lang="en-US" altLang="zh-CN" sz="14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express</a:t>
            </a:r>
            <a:endParaRPr lang="zh-CN" altLang="en-US" sz="14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id="{2B2D0C46-7ED1-4D55-B228-1236084F34EB}"/>
              </a:ext>
            </a:extLst>
          </p:cNvPr>
          <p:cNvSpPr>
            <a:spLocks/>
          </p:cNvSpPr>
          <p:nvPr/>
        </p:nvSpPr>
        <p:spPr>
          <a:xfrm>
            <a:off x="442407" y="27756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根据用户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分类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账单三大类，建对应的文件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9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3325503" y="250357"/>
            <a:ext cx="2492990" cy="55399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r>
              <a:rPr lang="zh-CN" altLang="en-US" sz="3000" b="1" kern="0" dirty="0">
                <a:solidFill>
                  <a:srgbClr val="C9394A"/>
                </a:solidFill>
                <a:latin typeface="微软雅黑" charset="0"/>
                <a:ea typeface="微软雅黑" charset="0"/>
              </a:rPr>
              <a:t>后端项目目录</a:t>
            </a:r>
            <a:endParaRPr lang="zh-CN" altLang="en-US" sz="2000" b="1" kern="0" dirty="0">
              <a:solidFill>
                <a:srgbClr val="C9394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id="{E5F49B51-8385-4FFB-8900-B1FC2E953F9B}"/>
              </a:ext>
            </a:extLst>
          </p:cNvPr>
          <p:cNvSpPr>
            <a:spLocks/>
          </p:cNvSpPr>
          <p:nvPr/>
        </p:nvSpPr>
        <p:spPr>
          <a:xfrm>
            <a:off x="107504" y="99082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目录清晰，方便开发和日后的维护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C03B99-6F66-4E7F-B7AE-40D1ECC9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60" y="1415409"/>
            <a:ext cx="3808365" cy="36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2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3353</TotalTime>
  <Words>952</Words>
  <Application>Microsoft Office PowerPoint</Application>
  <PresentationFormat>全屏显示(16:9)</PresentationFormat>
  <Paragraphs>221</Paragraphs>
  <Slides>49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微软雅黑</vt:lpstr>
      <vt:lpstr>Arial</vt:lpstr>
      <vt:lpstr>Calibri</vt:lpstr>
      <vt:lpstr>Wingdings</vt:lpstr>
      <vt:lpstr>讲师ppt模板20141215</vt:lpstr>
      <vt:lpstr>讲师ppt模板20141215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 </cp:lastModifiedBy>
  <cp:revision>395</cp:revision>
  <dcterms:created xsi:type="dcterms:W3CDTF">2016-04-25T01:54:29Z</dcterms:created>
  <dcterms:modified xsi:type="dcterms:W3CDTF">2018-12-16T14:08:23Z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